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7"/>
  </p:notesMasterIdLst>
  <p:sldIdLst>
    <p:sldId id="256" r:id="rId2"/>
    <p:sldId id="334" r:id="rId3"/>
    <p:sldId id="336" r:id="rId4"/>
    <p:sldId id="337" r:id="rId5"/>
    <p:sldId id="338" r:id="rId6"/>
    <p:sldId id="339" r:id="rId7"/>
    <p:sldId id="340" r:id="rId8"/>
    <p:sldId id="341" r:id="rId9"/>
    <p:sldId id="342" r:id="rId10"/>
    <p:sldId id="343" r:id="rId11"/>
    <p:sldId id="344" r:id="rId12"/>
    <p:sldId id="345" r:id="rId13"/>
    <p:sldId id="346" r:id="rId14"/>
    <p:sldId id="347" r:id="rId15"/>
    <p:sldId id="348" r:id="rId16"/>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Default Section" id="{B4D9B381-2F32-4717-A9FC-11FA15F57A9A}">
          <p14:sldIdLst>
            <p14:sldId id="256"/>
            <p14:sldId id="334"/>
            <p14:sldId id="336"/>
            <p14:sldId id="337"/>
            <p14:sldId id="338"/>
            <p14:sldId id="339"/>
            <p14:sldId id="340"/>
            <p14:sldId id="341"/>
            <p14:sldId id="342"/>
            <p14:sldId id="343"/>
            <p14:sldId id="344"/>
            <p14:sldId id="345"/>
            <p14:sldId id="346"/>
            <p14:sldId id="347"/>
            <p14:sldId id="348"/>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p:cViewPr>
        <p:scale>
          <a:sx n="66" d="100"/>
          <a:sy n="66" d="100"/>
        </p:scale>
        <p:origin x="644" y="48"/>
      </p:cViewPr>
      <p:guideLst>
        <p:guide orient="horz" pos="2160"/>
        <p:guide pos="384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230586F5-290D-0AB0-966E-6476CC57ABC8}"/>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5539" name="Rectangle 3">
            <a:extLst>
              <a:ext uri="{FF2B5EF4-FFF2-40B4-BE49-F238E27FC236}">
                <a16:creationId xmlns:a16="http://schemas.microsoft.com/office/drawing/2014/main" id="{3D77B6FF-5BBB-ED74-C2FF-78201798830E}"/>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3076" name="Rectangle 4">
            <a:extLst>
              <a:ext uri="{FF2B5EF4-FFF2-40B4-BE49-F238E27FC236}">
                <a16:creationId xmlns:a16="http://schemas.microsoft.com/office/drawing/2014/main" id="{35D60BFA-415D-0224-B48F-8A148CF85180}"/>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5541" name="Rectangle 5">
            <a:extLst>
              <a:ext uri="{FF2B5EF4-FFF2-40B4-BE49-F238E27FC236}">
                <a16:creationId xmlns:a16="http://schemas.microsoft.com/office/drawing/2014/main" id="{E111ABA9-59A2-2414-D553-9BD42C17FC4C}"/>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5542" name="Rectangle 6">
            <a:extLst>
              <a:ext uri="{FF2B5EF4-FFF2-40B4-BE49-F238E27FC236}">
                <a16:creationId xmlns:a16="http://schemas.microsoft.com/office/drawing/2014/main" id="{755F749E-FF5A-E46E-FC74-3CC4F7106723}"/>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5543" name="Rectangle 7">
            <a:extLst>
              <a:ext uri="{FF2B5EF4-FFF2-40B4-BE49-F238E27FC236}">
                <a16:creationId xmlns:a16="http://schemas.microsoft.com/office/drawing/2014/main" id="{D9F8D62A-131B-2BC2-2625-62BAC2E11D55}"/>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0F0BB055-450E-40C7-9C90-7CC8687EB3B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5D1E4B73-C517-F060-3BE2-1013D6F8BFC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B558961-DDF8-4527-A6C5-E890B9C4B4CD}" type="slidenum">
              <a:rPr lang="en-US" altLang="en-US"/>
              <a:pPr>
                <a:spcBef>
                  <a:spcPct val="0"/>
                </a:spcBef>
              </a:pPr>
              <a:t>1</a:t>
            </a:fld>
            <a:endParaRPr lang="en-US" altLang="en-US"/>
          </a:p>
        </p:txBody>
      </p:sp>
      <p:sp>
        <p:nvSpPr>
          <p:cNvPr id="5123" name="Rectangle 2">
            <a:extLst>
              <a:ext uri="{FF2B5EF4-FFF2-40B4-BE49-F238E27FC236}">
                <a16:creationId xmlns:a16="http://schemas.microsoft.com/office/drawing/2014/main" id="{54B7DC74-0854-972F-4F9E-217F9E8FEBC8}"/>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026A05F9-F206-AA2A-F0A5-883D80BC30D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1D35"/>
                </a:solidFill>
                <a:effectLst/>
                <a:latin typeface="Google Sans"/>
              </a:rPr>
              <a:t>The Hobbs Act is a federal law that prohibits robbery and extortion that affects interstate or foreign commerce. </a:t>
            </a:r>
            <a:r>
              <a:rPr lang="en-US" sz="1800" b="0" i="0" u="none" strike="noStrike" baseline="0" dirty="0">
                <a:solidFill>
                  <a:srgbClr val="000000"/>
                </a:solidFill>
                <a:latin typeface="Palatino LT Std"/>
              </a:rPr>
              <a:t>The West End Criminal Enterprise was the name law enforcement gave to a gang composed of individuals residing in and around certain apartment complexes located in Coney Island in New York.</a:t>
            </a:r>
            <a:r>
              <a:rPr lang="en-US" b="0" i="0" dirty="0">
                <a:solidFill>
                  <a:srgbClr val="001D35"/>
                </a:solidFill>
                <a:effectLst/>
                <a:latin typeface="Google Sans"/>
              </a:rPr>
              <a:t> </a:t>
            </a:r>
            <a:endParaRPr lang="en-US" dirty="0"/>
          </a:p>
        </p:txBody>
      </p:sp>
      <p:sp>
        <p:nvSpPr>
          <p:cNvPr id="4" name="Slide Number Placeholder 3"/>
          <p:cNvSpPr>
            <a:spLocks noGrp="1"/>
          </p:cNvSpPr>
          <p:nvPr>
            <p:ph type="sldNum" sz="quarter" idx="5"/>
          </p:nvPr>
        </p:nvSpPr>
        <p:spPr/>
        <p:txBody>
          <a:bodyPr/>
          <a:lstStyle/>
          <a:p>
            <a:pPr>
              <a:defRPr/>
            </a:pPr>
            <a:fld id="{0F0BB055-450E-40C7-9C90-7CC8687EB3B3}" type="slidenum">
              <a:rPr lang="en-US" altLang="en-US" smtClean="0"/>
              <a:pPr>
                <a:defRPr/>
              </a:pPr>
              <a:t>7</a:t>
            </a:fld>
            <a:endParaRPr lang="en-US" altLang="en-US"/>
          </a:p>
        </p:txBody>
      </p:sp>
    </p:spTree>
    <p:extLst>
      <p:ext uri="{BB962C8B-B14F-4D97-AF65-F5344CB8AC3E}">
        <p14:creationId xmlns:p14="http://schemas.microsoft.com/office/powerpoint/2010/main" val="3045290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Freeform 7">
            <a:extLst>
              <a:ext uri="{FF2B5EF4-FFF2-40B4-BE49-F238E27FC236}">
                <a16:creationId xmlns:a16="http://schemas.microsoft.com/office/drawing/2014/main" id="{A829B29C-E910-CDDF-0AB1-FDB93B2DE44B}"/>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 name="Line 8">
            <a:extLst>
              <a:ext uri="{FF2B5EF4-FFF2-40B4-BE49-F238E27FC236}">
                <a16:creationId xmlns:a16="http://schemas.microsoft.com/office/drawing/2014/main" id="{87672B8D-D14D-78C2-1684-052D45DEF6A8}"/>
              </a:ext>
            </a:extLst>
          </p:cNvPr>
          <p:cNvSpPr>
            <a:spLocks noChangeShapeType="1"/>
          </p:cNvSpPr>
          <p:nvPr/>
        </p:nvSpPr>
        <p:spPr bwMode="auto">
          <a:xfrm>
            <a:off x="2641601" y="3962400"/>
            <a:ext cx="8682567"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 name="Rectangle 2"/>
          <p:cNvSpPr>
            <a:spLocks noGrp="1" noChangeArrowheads="1"/>
          </p:cNvSpPr>
          <p:nvPr>
            <p:ph type="ctrTitle"/>
          </p:nvPr>
        </p:nvSpPr>
        <p:spPr>
          <a:xfrm>
            <a:off x="1219201" y="1524000"/>
            <a:ext cx="10164233" cy="1752600"/>
          </a:xfrm>
        </p:spPr>
        <p:txBody>
          <a:bodyPr/>
          <a:lstStyle>
            <a:lvl1pPr>
              <a:defRPr sz="5000"/>
            </a:lvl1pPr>
          </a:lstStyle>
          <a:p>
            <a:pPr lvl="0"/>
            <a:r>
              <a:rPr lang="en-US" altLang="en-US" noProof="0"/>
              <a:t>Click to edit Master title style</a:t>
            </a:r>
          </a:p>
        </p:txBody>
      </p:sp>
      <p:sp>
        <p:nvSpPr>
          <p:cNvPr id="5123" name="Rectangle 3"/>
          <p:cNvSpPr>
            <a:spLocks noGrp="1" noChangeArrowheads="1"/>
          </p:cNvSpPr>
          <p:nvPr>
            <p:ph type="subTitle" idx="1"/>
          </p:nvPr>
        </p:nvSpPr>
        <p:spPr>
          <a:xfrm>
            <a:off x="2641600" y="3962400"/>
            <a:ext cx="8737600" cy="1752600"/>
          </a:xfrm>
        </p:spPr>
        <p:txBody>
          <a:bodyPr/>
          <a:lstStyle>
            <a:lvl1pPr marL="0" indent="0">
              <a:buFont typeface="Wingdings" pitchFamily="2" charset="2"/>
              <a:buNone/>
              <a:defRPr sz="2800"/>
            </a:lvl1pPr>
          </a:lstStyle>
          <a:p>
            <a:pPr lvl="0"/>
            <a:r>
              <a:rPr lang="en-US" altLang="en-US" noProof="0"/>
              <a:t>Click to edit Master subtitle style</a:t>
            </a:r>
          </a:p>
        </p:txBody>
      </p:sp>
      <p:sp>
        <p:nvSpPr>
          <p:cNvPr id="4" name="Rectangle 4">
            <a:extLst>
              <a:ext uri="{FF2B5EF4-FFF2-40B4-BE49-F238E27FC236}">
                <a16:creationId xmlns:a16="http://schemas.microsoft.com/office/drawing/2014/main" id="{BB460EC6-470A-9DB6-0176-A4A219ED49BE}"/>
              </a:ext>
            </a:extLst>
          </p:cNvPr>
          <p:cNvSpPr>
            <a:spLocks noGrp="1" noChangeArrowheads="1"/>
          </p:cNvSpPr>
          <p:nvPr>
            <p:ph type="dt" sz="half" idx="10"/>
          </p:nvPr>
        </p:nvSpPr>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12F1BF6-EA22-22CA-C7C1-4696580667F8}"/>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276130AD-12E8-6347-3613-E8B808585623}"/>
              </a:ext>
            </a:extLst>
          </p:cNvPr>
          <p:cNvSpPr>
            <a:spLocks noGrp="1" noChangeArrowheads="1"/>
          </p:cNvSpPr>
          <p:nvPr>
            <p:ph type="sldNum" sz="quarter" idx="12"/>
          </p:nvPr>
        </p:nvSpPr>
        <p:spPr/>
        <p:txBody>
          <a:bodyPr/>
          <a:lstStyle>
            <a:lvl1pPr>
              <a:defRPr smtClean="0"/>
            </a:lvl1pPr>
          </a:lstStyle>
          <a:p>
            <a:pPr>
              <a:defRPr/>
            </a:pPr>
            <a:fld id="{A6651999-2CBF-420A-8D55-057C93C20C31}" type="slidenum">
              <a:rPr lang="en-US" altLang="en-US"/>
              <a:pPr>
                <a:defRPr/>
              </a:pPr>
              <a:t>‹#›</a:t>
            </a:fld>
            <a:endParaRPr lang="en-US" altLang="en-US"/>
          </a:p>
        </p:txBody>
      </p:sp>
    </p:spTree>
    <p:extLst>
      <p:ext uri="{BB962C8B-B14F-4D97-AF65-F5344CB8AC3E}">
        <p14:creationId xmlns:p14="http://schemas.microsoft.com/office/powerpoint/2010/main" val="2625534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E5636D9-8246-653F-E857-0C21138985D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78795F7-CE39-1331-787F-8FEBF38C2F1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A56B58E-D193-9D35-6CC9-113BC3F58807}"/>
              </a:ext>
            </a:extLst>
          </p:cNvPr>
          <p:cNvSpPr>
            <a:spLocks noGrp="1" noChangeArrowheads="1"/>
          </p:cNvSpPr>
          <p:nvPr>
            <p:ph type="sldNum" sz="quarter" idx="12"/>
          </p:nvPr>
        </p:nvSpPr>
        <p:spPr>
          <a:ln/>
        </p:spPr>
        <p:txBody>
          <a:bodyPr/>
          <a:lstStyle>
            <a:lvl1pPr>
              <a:defRPr/>
            </a:lvl1pPr>
          </a:lstStyle>
          <a:p>
            <a:pPr>
              <a:defRPr/>
            </a:pPr>
            <a:fld id="{1E3D18BF-FF0A-47A3-B264-1771E556A529}" type="slidenum">
              <a:rPr lang="en-US" altLang="en-US"/>
              <a:pPr>
                <a:defRPr/>
              </a:pPr>
              <a:t>‹#›</a:t>
            </a:fld>
            <a:endParaRPr lang="en-US" altLang="en-US"/>
          </a:p>
        </p:txBody>
      </p:sp>
    </p:spTree>
    <p:extLst>
      <p:ext uri="{BB962C8B-B14F-4D97-AF65-F5344CB8AC3E}">
        <p14:creationId xmlns:p14="http://schemas.microsoft.com/office/powerpoint/2010/main" val="1387003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5DCB890-ED88-A1B5-917F-DFA4B313503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A78C5BFE-44E0-6516-16B1-0408309F35A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6FF0030-05B8-2853-E40E-FFBC9A9CDEF9}"/>
              </a:ext>
            </a:extLst>
          </p:cNvPr>
          <p:cNvSpPr>
            <a:spLocks noGrp="1" noChangeArrowheads="1"/>
          </p:cNvSpPr>
          <p:nvPr>
            <p:ph type="sldNum" sz="quarter" idx="12"/>
          </p:nvPr>
        </p:nvSpPr>
        <p:spPr>
          <a:ln/>
        </p:spPr>
        <p:txBody>
          <a:bodyPr/>
          <a:lstStyle>
            <a:lvl1pPr>
              <a:defRPr/>
            </a:lvl1pPr>
          </a:lstStyle>
          <a:p>
            <a:pPr>
              <a:defRPr/>
            </a:pPr>
            <a:fld id="{748ADC22-5324-48F3-AFE0-EE070A731F0D}" type="slidenum">
              <a:rPr lang="en-US" altLang="en-US"/>
              <a:pPr>
                <a:defRPr/>
              </a:pPr>
              <a:t>‹#›</a:t>
            </a:fld>
            <a:endParaRPr lang="en-US" altLang="en-US"/>
          </a:p>
        </p:txBody>
      </p:sp>
    </p:spTree>
    <p:extLst>
      <p:ext uri="{BB962C8B-B14F-4D97-AF65-F5344CB8AC3E}">
        <p14:creationId xmlns:p14="http://schemas.microsoft.com/office/powerpoint/2010/main" val="740441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600201"/>
            <a:ext cx="10972800" cy="4114799"/>
          </a:xfrm>
        </p:spPr>
        <p:txBody>
          <a:bodyPr/>
          <a:lstStyle>
            <a:lvl1pPr marL="342900" indent="-342900">
              <a:buFont typeface="Wingdings" panose="05000000000000000000" pitchFamily="2" charset="2"/>
              <a:buChar char="§"/>
              <a:defRPr/>
            </a:lvl1pPr>
            <a:lvl2pPr>
              <a:buSzPct val="50000"/>
              <a:defRPr/>
            </a:lvl2pPr>
            <a:lvl3pPr>
              <a:buSzPct val="50000"/>
              <a:defRPr/>
            </a:lvl3pPr>
            <a:lvl4pPr>
              <a:buSzPct val="50000"/>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a:extLst>
              <a:ext uri="{FF2B5EF4-FFF2-40B4-BE49-F238E27FC236}">
                <a16:creationId xmlns:a16="http://schemas.microsoft.com/office/drawing/2014/main" id="{4682F96D-29E9-3E37-2CA5-9EFD89E2C324}"/>
              </a:ext>
            </a:extLst>
          </p:cNvPr>
          <p:cNvSpPr/>
          <p:nvPr userDrawn="1"/>
        </p:nvSpPr>
        <p:spPr>
          <a:xfrm>
            <a:off x="533400" y="6019800"/>
            <a:ext cx="11201400" cy="38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14813037"/>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9B870A90-3D45-BCD0-7C17-55E9C9872BD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BBBAEC5B-8016-0022-24E3-B337E7855B7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610CD265-A368-F191-14E0-75948103FD4F}"/>
              </a:ext>
            </a:extLst>
          </p:cNvPr>
          <p:cNvSpPr>
            <a:spLocks noGrp="1" noChangeArrowheads="1"/>
          </p:cNvSpPr>
          <p:nvPr>
            <p:ph type="sldNum" sz="quarter" idx="12"/>
          </p:nvPr>
        </p:nvSpPr>
        <p:spPr>
          <a:ln/>
        </p:spPr>
        <p:txBody>
          <a:bodyPr/>
          <a:lstStyle>
            <a:lvl1pPr>
              <a:defRPr/>
            </a:lvl1pPr>
          </a:lstStyle>
          <a:p>
            <a:pPr>
              <a:defRPr/>
            </a:pPr>
            <a:fld id="{B02124DA-2AAC-4B33-9C5D-06FB41ABC1FF}" type="slidenum">
              <a:rPr lang="en-US" altLang="en-US"/>
              <a:pPr>
                <a:defRPr/>
              </a:pPr>
              <a:t>‹#›</a:t>
            </a:fld>
            <a:endParaRPr lang="en-US" altLang="en-US"/>
          </a:p>
        </p:txBody>
      </p:sp>
    </p:spTree>
    <p:extLst>
      <p:ext uri="{BB962C8B-B14F-4D97-AF65-F5344CB8AC3E}">
        <p14:creationId xmlns:p14="http://schemas.microsoft.com/office/powerpoint/2010/main" val="4264604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6F99519E-6B3D-9AEE-0B9C-2E90111B2F6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B9FF1147-0BF0-E256-AB2A-F3446386A12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C475D43C-25B9-3D61-E3CA-E0BFB93C2461}"/>
              </a:ext>
            </a:extLst>
          </p:cNvPr>
          <p:cNvSpPr>
            <a:spLocks noGrp="1" noChangeArrowheads="1"/>
          </p:cNvSpPr>
          <p:nvPr>
            <p:ph type="sldNum" sz="quarter" idx="12"/>
          </p:nvPr>
        </p:nvSpPr>
        <p:spPr>
          <a:ln/>
        </p:spPr>
        <p:txBody>
          <a:bodyPr/>
          <a:lstStyle>
            <a:lvl1pPr>
              <a:defRPr/>
            </a:lvl1pPr>
          </a:lstStyle>
          <a:p>
            <a:pPr>
              <a:defRPr/>
            </a:pPr>
            <a:fld id="{B3463B3A-3EAA-4238-BB1B-A59F623A427D}" type="slidenum">
              <a:rPr lang="en-US" altLang="en-US"/>
              <a:pPr>
                <a:defRPr/>
              </a:pPr>
              <a:t>‹#›</a:t>
            </a:fld>
            <a:endParaRPr lang="en-US" altLang="en-US"/>
          </a:p>
        </p:txBody>
      </p:sp>
    </p:spTree>
    <p:extLst>
      <p:ext uri="{BB962C8B-B14F-4D97-AF65-F5344CB8AC3E}">
        <p14:creationId xmlns:p14="http://schemas.microsoft.com/office/powerpoint/2010/main" val="274690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265108E-EB6B-EBDF-CF64-C4641666226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101E541C-82A3-7E64-06F0-B30AC90ED37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42EAC8C7-1E04-A0C6-732A-FCF069EDFDAF}"/>
              </a:ext>
            </a:extLst>
          </p:cNvPr>
          <p:cNvSpPr>
            <a:spLocks noGrp="1" noChangeArrowheads="1"/>
          </p:cNvSpPr>
          <p:nvPr>
            <p:ph type="sldNum" sz="quarter" idx="12"/>
          </p:nvPr>
        </p:nvSpPr>
        <p:spPr>
          <a:ln/>
        </p:spPr>
        <p:txBody>
          <a:bodyPr/>
          <a:lstStyle>
            <a:lvl1pPr>
              <a:defRPr/>
            </a:lvl1pPr>
          </a:lstStyle>
          <a:p>
            <a:pPr>
              <a:defRPr/>
            </a:pPr>
            <a:fld id="{9B4E95CC-5BED-4BA3-A933-46D17D7E6AC9}" type="slidenum">
              <a:rPr lang="en-US" altLang="en-US"/>
              <a:pPr>
                <a:defRPr/>
              </a:pPr>
              <a:t>‹#›</a:t>
            </a:fld>
            <a:endParaRPr lang="en-US" altLang="en-US"/>
          </a:p>
        </p:txBody>
      </p:sp>
    </p:spTree>
    <p:extLst>
      <p:ext uri="{BB962C8B-B14F-4D97-AF65-F5344CB8AC3E}">
        <p14:creationId xmlns:p14="http://schemas.microsoft.com/office/powerpoint/2010/main" val="3691708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0AD2BA6C-9900-0093-F0A6-B52ED36AE6A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58348C7F-2659-CB9C-A326-814E4CBBB6E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94242AB-5849-55E4-B37F-DFCF8ED75F7B}"/>
              </a:ext>
            </a:extLst>
          </p:cNvPr>
          <p:cNvSpPr>
            <a:spLocks noGrp="1" noChangeArrowheads="1"/>
          </p:cNvSpPr>
          <p:nvPr>
            <p:ph type="sldNum" sz="quarter" idx="12"/>
          </p:nvPr>
        </p:nvSpPr>
        <p:spPr>
          <a:ln/>
        </p:spPr>
        <p:txBody>
          <a:bodyPr/>
          <a:lstStyle>
            <a:lvl1pPr>
              <a:defRPr/>
            </a:lvl1pPr>
          </a:lstStyle>
          <a:p>
            <a:pPr>
              <a:defRPr/>
            </a:pPr>
            <a:fld id="{65304595-FFCD-4D2B-9001-1F49DF178E4C}" type="slidenum">
              <a:rPr lang="en-US" altLang="en-US"/>
              <a:pPr>
                <a:defRPr/>
              </a:pPr>
              <a:t>‹#›</a:t>
            </a:fld>
            <a:endParaRPr lang="en-US" altLang="en-US"/>
          </a:p>
        </p:txBody>
      </p:sp>
    </p:spTree>
    <p:extLst>
      <p:ext uri="{BB962C8B-B14F-4D97-AF65-F5344CB8AC3E}">
        <p14:creationId xmlns:p14="http://schemas.microsoft.com/office/powerpoint/2010/main" val="3199756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0A672B5-BB5E-5993-3F9E-2807A42F5FF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EB6C0C66-3FB5-F327-2F4C-1BCCB76DF01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AA374D85-147E-3B82-751D-30DB92A25B5C}"/>
              </a:ext>
            </a:extLst>
          </p:cNvPr>
          <p:cNvSpPr>
            <a:spLocks noGrp="1" noChangeArrowheads="1"/>
          </p:cNvSpPr>
          <p:nvPr>
            <p:ph type="sldNum" sz="quarter" idx="12"/>
          </p:nvPr>
        </p:nvSpPr>
        <p:spPr>
          <a:ln/>
        </p:spPr>
        <p:txBody>
          <a:bodyPr/>
          <a:lstStyle>
            <a:lvl1pPr>
              <a:defRPr/>
            </a:lvl1pPr>
          </a:lstStyle>
          <a:p>
            <a:pPr>
              <a:defRPr/>
            </a:pPr>
            <a:fld id="{5E5019EA-618F-4133-977A-5397161007FA}" type="slidenum">
              <a:rPr lang="en-US" altLang="en-US"/>
              <a:pPr>
                <a:defRPr/>
              </a:pPr>
              <a:t>‹#›</a:t>
            </a:fld>
            <a:endParaRPr lang="en-US" altLang="en-US"/>
          </a:p>
        </p:txBody>
      </p:sp>
    </p:spTree>
    <p:extLst>
      <p:ext uri="{BB962C8B-B14F-4D97-AF65-F5344CB8AC3E}">
        <p14:creationId xmlns:p14="http://schemas.microsoft.com/office/powerpoint/2010/main" val="81111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552B1DF-7790-85BE-7A4C-264E211501D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81EF634D-6F7E-F997-FB6B-A3F6F491E64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66D7C111-E15C-A138-55BF-0EC37AE266DA}"/>
              </a:ext>
            </a:extLst>
          </p:cNvPr>
          <p:cNvSpPr>
            <a:spLocks noGrp="1" noChangeArrowheads="1"/>
          </p:cNvSpPr>
          <p:nvPr>
            <p:ph type="sldNum" sz="quarter" idx="12"/>
          </p:nvPr>
        </p:nvSpPr>
        <p:spPr>
          <a:ln/>
        </p:spPr>
        <p:txBody>
          <a:bodyPr/>
          <a:lstStyle>
            <a:lvl1pPr>
              <a:defRPr/>
            </a:lvl1pPr>
          </a:lstStyle>
          <a:p>
            <a:pPr>
              <a:defRPr/>
            </a:pPr>
            <a:fld id="{3C0A5AD3-035D-4380-8B71-10986ACBBE98}" type="slidenum">
              <a:rPr lang="en-US" altLang="en-US"/>
              <a:pPr>
                <a:defRPr/>
              </a:pPr>
              <a:t>‹#›</a:t>
            </a:fld>
            <a:endParaRPr lang="en-US" altLang="en-US"/>
          </a:p>
        </p:txBody>
      </p:sp>
    </p:spTree>
    <p:extLst>
      <p:ext uri="{BB962C8B-B14F-4D97-AF65-F5344CB8AC3E}">
        <p14:creationId xmlns:p14="http://schemas.microsoft.com/office/powerpoint/2010/main" val="772542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A0D935A-644B-EEBE-2636-7A7091A6D73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8BEAB27-D4B3-79ED-4C1D-3B43AA9B4D7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2FCB9BC-F936-9EB3-A993-64436D148B2F}"/>
              </a:ext>
            </a:extLst>
          </p:cNvPr>
          <p:cNvSpPr>
            <a:spLocks noGrp="1" noChangeArrowheads="1"/>
          </p:cNvSpPr>
          <p:nvPr>
            <p:ph type="sldNum" sz="quarter" idx="12"/>
          </p:nvPr>
        </p:nvSpPr>
        <p:spPr>
          <a:ln/>
        </p:spPr>
        <p:txBody>
          <a:bodyPr/>
          <a:lstStyle>
            <a:lvl1pPr>
              <a:defRPr/>
            </a:lvl1pPr>
          </a:lstStyle>
          <a:p>
            <a:pPr>
              <a:defRPr/>
            </a:pPr>
            <a:fld id="{B4D29ED5-5BC2-4585-A59E-21FB558AA7E2}" type="slidenum">
              <a:rPr lang="en-US" altLang="en-US"/>
              <a:pPr>
                <a:defRPr/>
              </a:pPr>
              <a:t>‹#›</a:t>
            </a:fld>
            <a:endParaRPr lang="en-US" altLang="en-US"/>
          </a:p>
        </p:txBody>
      </p:sp>
    </p:spTree>
    <p:extLst>
      <p:ext uri="{BB962C8B-B14F-4D97-AF65-F5344CB8AC3E}">
        <p14:creationId xmlns:p14="http://schemas.microsoft.com/office/powerpoint/2010/main" val="1823820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784AFCF-5494-8385-DA96-7A80E17A28DB}"/>
              </a:ext>
            </a:extLst>
          </p:cNvPr>
          <p:cNvSpPr>
            <a:spLocks noGrp="1" noChangeArrowheads="1"/>
          </p:cNvSpPr>
          <p:nvPr>
            <p:ph type="title"/>
          </p:nvPr>
        </p:nvSpPr>
        <p:spPr bwMode="auto">
          <a:xfrm>
            <a:off x="609600" y="277814"/>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14D23DCD-E19E-8DA6-9ACA-5B1D42F63227}"/>
              </a:ext>
            </a:extLst>
          </p:cNvPr>
          <p:cNvSpPr>
            <a:spLocks noGrp="1" noChangeArrowheads="1"/>
          </p:cNvSpPr>
          <p:nvPr>
            <p:ph type="body" idx="1"/>
          </p:nvPr>
        </p:nvSpPr>
        <p:spPr bwMode="auto">
          <a:xfrm>
            <a:off x="609600" y="1600201"/>
            <a:ext cx="109728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0" name="Rectangle 4">
            <a:extLst>
              <a:ext uri="{FF2B5EF4-FFF2-40B4-BE49-F238E27FC236}">
                <a16:creationId xmlns:a16="http://schemas.microsoft.com/office/drawing/2014/main" id="{1DC6A34F-495F-2735-79D9-6501334769C1}"/>
              </a:ext>
            </a:extLst>
          </p:cNvPr>
          <p:cNvSpPr>
            <a:spLocks noGrp="1" noChangeArrowheads="1"/>
          </p:cNvSpPr>
          <p:nvPr>
            <p:ph type="dt" sz="half" idx="2"/>
          </p:nvPr>
        </p:nvSpPr>
        <p:spPr bwMode="auto">
          <a:xfrm>
            <a:off x="609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101" name="Rectangle 5">
            <a:extLst>
              <a:ext uri="{FF2B5EF4-FFF2-40B4-BE49-F238E27FC236}">
                <a16:creationId xmlns:a16="http://schemas.microsoft.com/office/drawing/2014/main" id="{526A96E9-2BC3-2EA3-9FE8-22F7E92573B5}"/>
              </a:ext>
            </a:extLst>
          </p:cNvPr>
          <p:cNvSpPr>
            <a:spLocks noGrp="1" noChangeArrowheads="1"/>
          </p:cNvSpPr>
          <p:nvPr>
            <p:ph type="ftr" sz="quarter" idx="3"/>
          </p:nvPr>
        </p:nvSpPr>
        <p:spPr bwMode="auto">
          <a:xfrm>
            <a:off x="4165600" y="6248400"/>
            <a:ext cx="3860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102" name="Rectangle 6">
            <a:extLst>
              <a:ext uri="{FF2B5EF4-FFF2-40B4-BE49-F238E27FC236}">
                <a16:creationId xmlns:a16="http://schemas.microsoft.com/office/drawing/2014/main" id="{1A01A749-AB09-78AE-64B1-2F32BF114814}"/>
              </a:ext>
            </a:extLst>
          </p:cNvPr>
          <p:cNvSpPr>
            <a:spLocks noGrp="1" noChangeArrowheads="1"/>
          </p:cNvSpPr>
          <p:nvPr>
            <p:ph type="sldNum" sz="quarter" idx="4"/>
          </p:nvPr>
        </p:nvSpPr>
        <p:spPr bwMode="auto">
          <a:xfrm>
            <a:off x="8737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Garamond" panose="02020404030301010803" pitchFamily="18" charset="0"/>
              </a:defRPr>
            </a:lvl1pPr>
          </a:lstStyle>
          <a:p>
            <a:pPr>
              <a:defRPr/>
            </a:pPr>
            <a:fld id="{E90854CA-DA47-446B-A330-7454B7F72769}" type="slidenum">
              <a:rPr lang="en-US" altLang="en-US"/>
              <a:pPr>
                <a:defRPr/>
              </a:pPr>
              <a:t>‹#›</a:t>
            </a:fld>
            <a:endParaRPr lang="en-US" altLang="en-US"/>
          </a:p>
        </p:txBody>
      </p:sp>
      <p:sp>
        <p:nvSpPr>
          <p:cNvPr id="1031" name="Freeform 7">
            <a:extLst>
              <a:ext uri="{FF2B5EF4-FFF2-40B4-BE49-F238E27FC236}">
                <a16:creationId xmlns:a16="http://schemas.microsoft.com/office/drawing/2014/main" id="{D70E7E9C-0142-B508-C212-890692629EC6}"/>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2" name="Line 8">
            <a:extLst>
              <a:ext uri="{FF2B5EF4-FFF2-40B4-BE49-F238E27FC236}">
                <a16:creationId xmlns:a16="http://schemas.microsoft.com/office/drawing/2014/main" id="{86229DEE-407F-C93D-B76E-8A86F08F2AC9}"/>
              </a:ext>
            </a:extLst>
          </p:cNvPr>
          <p:cNvSpPr>
            <a:spLocks noChangeShapeType="1"/>
          </p:cNvSpPr>
          <p:nvPr/>
        </p:nvSpPr>
        <p:spPr bwMode="auto">
          <a:xfrm>
            <a:off x="609600" y="6172200"/>
            <a:ext cx="10972800"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rgbClr val="FF0000"/>
        </a:buClr>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rgbClr val="FF0000"/>
        </a:buClr>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rgbClr val="FF0000"/>
        </a:buClr>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rgbClr val="FF0000"/>
        </a:buClr>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rgbClr val="FF0000"/>
        </a:buClr>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rgbClr val="FF0000"/>
        </a:buClr>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rgbClr val="FF0000"/>
        </a:buClr>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rgbClr val="FF0000"/>
        </a:buClr>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rgbClr val="FF0000"/>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B8D89C4-B681-03AA-7E13-B2556BC5AF77}"/>
              </a:ext>
            </a:extLst>
          </p:cNvPr>
          <p:cNvSpPr>
            <a:spLocks noGrp="1" noChangeArrowheads="1"/>
          </p:cNvSpPr>
          <p:nvPr>
            <p:ph type="ctrTitle"/>
          </p:nvPr>
        </p:nvSpPr>
        <p:spPr>
          <a:xfrm>
            <a:off x="1143000" y="1524000"/>
            <a:ext cx="8915401" cy="1752600"/>
          </a:xfrm>
        </p:spPr>
        <p:txBody>
          <a:bodyPr/>
          <a:lstStyle/>
          <a:p>
            <a:pPr eaLnBrk="1" hangingPunct="1"/>
            <a:r>
              <a:rPr lang="en-US" altLang="en-US" dirty="0"/>
              <a:t>4</a:t>
            </a:r>
            <a:r>
              <a:rPr lang="en-US" altLang="en-US" baseline="30000" dirty="0"/>
              <a:t>th</a:t>
            </a:r>
            <a:r>
              <a:rPr lang="en-US" altLang="en-US" dirty="0"/>
              <a:t> Am.: Geofencing</a:t>
            </a:r>
          </a:p>
        </p:txBody>
      </p:sp>
      <p:sp>
        <p:nvSpPr>
          <p:cNvPr id="4099" name="Rectangle 3">
            <a:extLst>
              <a:ext uri="{FF2B5EF4-FFF2-40B4-BE49-F238E27FC236}">
                <a16:creationId xmlns:a16="http://schemas.microsoft.com/office/drawing/2014/main" id="{5F8391F4-6F4B-DA67-D540-49A86024E62E}"/>
              </a:ext>
            </a:extLst>
          </p:cNvPr>
          <p:cNvSpPr>
            <a:spLocks noGrp="1" noChangeArrowheads="1"/>
          </p:cNvSpPr>
          <p:nvPr>
            <p:ph type="subTitle" idx="1"/>
          </p:nvPr>
        </p:nvSpPr>
        <p:spPr/>
        <p:txBody>
          <a:bodyPr/>
          <a:lstStyle/>
          <a:p>
            <a:pPr eaLnBrk="1" hangingPunct="1"/>
            <a:endParaRPr lang="en-US" altLang="en-US" dirty="0"/>
          </a:p>
          <a:p>
            <a:pPr eaLnBrk="1" hangingPunct="1"/>
            <a:r>
              <a:rPr lang="en-US" altLang="en-US" dirty="0"/>
              <a:t>Richard Warner</a:t>
            </a:r>
          </a:p>
          <a:p>
            <a:pPr eaLnBrk="1" hangingPunct="1"/>
            <a:r>
              <a:rPr lang="en-US" altLang="en-US"/>
              <a:t>Robert Sloan</a:t>
            </a:r>
            <a:endParaRPr lang="en-US" altLang="en-US" dirty="0"/>
          </a:p>
          <a:p>
            <a:pPr eaLnBrk="1" hangingPunct="1"/>
            <a:endParaRPr lang="en-US" altLang="en-US" dirty="0"/>
          </a:p>
          <a:p>
            <a:pPr eaLnBrk="1" hangingPunct="1"/>
            <a:endParaRPr lang="en-US" altLang="en-US" dirty="0"/>
          </a:p>
          <a:p>
            <a:pPr eaLnBrk="1" hangingPunct="1"/>
            <a:endParaRPr lang="en-US"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E411B-5C46-7C1B-DF96-E634DD4AEBE8}"/>
              </a:ext>
            </a:extLst>
          </p:cNvPr>
          <p:cNvSpPr>
            <a:spLocks noGrp="1"/>
          </p:cNvSpPr>
          <p:nvPr>
            <p:ph type="title"/>
          </p:nvPr>
        </p:nvSpPr>
        <p:spPr/>
        <p:txBody>
          <a:bodyPr/>
          <a:lstStyle/>
          <a:p>
            <a:r>
              <a:rPr lang="en-US" dirty="0"/>
              <a:t>Geofencing: Background 1</a:t>
            </a:r>
          </a:p>
        </p:txBody>
      </p:sp>
      <p:sp>
        <p:nvSpPr>
          <p:cNvPr id="3" name="Content Placeholder 2">
            <a:extLst>
              <a:ext uri="{FF2B5EF4-FFF2-40B4-BE49-F238E27FC236}">
                <a16:creationId xmlns:a16="http://schemas.microsoft.com/office/drawing/2014/main" id="{2B0B48D1-9C72-0159-48B9-36705F5FAEFD}"/>
              </a:ext>
            </a:extLst>
          </p:cNvPr>
          <p:cNvSpPr>
            <a:spLocks noGrp="1"/>
          </p:cNvSpPr>
          <p:nvPr>
            <p:ph idx="1"/>
          </p:nvPr>
        </p:nvSpPr>
        <p:spPr>
          <a:xfrm>
            <a:off x="609600" y="1600201"/>
            <a:ext cx="10972800" cy="4419599"/>
          </a:xfrm>
        </p:spPr>
        <p:txBody>
          <a:bodyPr/>
          <a:lstStyle/>
          <a:p>
            <a:r>
              <a:rPr lang="en-US" dirty="0"/>
              <a:t>Google collects location information data </a:t>
            </a:r>
          </a:p>
          <a:p>
            <a:pPr lvl="1"/>
            <a:r>
              <a:rPr lang="en-US" dirty="0"/>
              <a:t>GPS data, cell site information, wi-fi access points, and Bluetooth beacons within range of a given mobile devices. Location History includes multiple inputs and is considerably more precise than other kinds of location data. </a:t>
            </a:r>
          </a:p>
          <a:p>
            <a:pPr lvl="1"/>
            <a:r>
              <a:rPr lang="en-US" dirty="0"/>
              <a:t>It is the rare device that would not transmit location information to Google.</a:t>
            </a:r>
          </a:p>
          <a:p>
            <a:pPr lvl="2"/>
            <a:r>
              <a:rPr lang="en-US" dirty="0"/>
              <a:t>Devices such as Apple that do not run the Android operating system communicate with Google through Google applications that are available on Apple products..</a:t>
            </a:r>
          </a:p>
        </p:txBody>
      </p:sp>
    </p:spTree>
    <p:extLst>
      <p:ext uri="{BB962C8B-B14F-4D97-AF65-F5344CB8AC3E}">
        <p14:creationId xmlns:p14="http://schemas.microsoft.com/office/powerpoint/2010/main" val="449968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C6667-FBE6-83CE-3416-3BA4BA5804AA}"/>
              </a:ext>
            </a:extLst>
          </p:cNvPr>
          <p:cNvSpPr>
            <a:spLocks noGrp="1"/>
          </p:cNvSpPr>
          <p:nvPr>
            <p:ph type="title"/>
          </p:nvPr>
        </p:nvSpPr>
        <p:spPr/>
        <p:txBody>
          <a:bodyPr/>
          <a:lstStyle/>
          <a:p>
            <a:r>
              <a:rPr lang="en-US" dirty="0"/>
              <a:t>Geofencing Background 2</a:t>
            </a:r>
          </a:p>
        </p:txBody>
      </p:sp>
      <p:sp>
        <p:nvSpPr>
          <p:cNvPr id="3" name="Content Placeholder 2">
            <a:extLst>
              <a:ext uri="{FF2B5EF4-FFF2-40B4-BE49-F238E27FC236}">
                <a16:creationId xmlns:a16="http://schemas.microsoft.com/office/drawing/2014/main" id="{A0E34D9B-EC64-A6C4-C979-21FA0421B537}"/>
              </a:ext>
            </a:extLst>
          </p:cNvPr>
          <p:cNvSpPr>
            <a:spLocks noGrp="1"/>
          </p:cNvSpPr>
          <p:nvPr>
            <p:ph idx="1"/>
          </p:nvPr>
        </p:nvSpPr>
        <p:spPr/>
        <p:txBody>
          <a:bodyPr/>
          <a:lstStyle/>
          <a:p>
            <a:r>
              <a:rPr lang="en-US" dirty="0"/>
              <a:t>When a device user enables Google’s location services on an Android device or a location sharing service (with Google) on a non-Android device, Google collects and retains location data for that device.</a:t>
            </a:r>
          </a:p>
          <a:p>
            <a:r>
              <a:rPr lang="en-US" dirty="0"/>
              <a:t>Some services on Android and Apple devices store the device user’s location data even when the user seeks to opt out of being tracked by activating a privacy setting that says it will prevent Google from storing location data.</a:t>
            </a:r>
          </a:p>
        </p:txBody>
      </p:sp>
    </p:spTree>
    <p:extLst>
      <p:ext uri="{BB962C8B-B14F-4D97-AF65-F5344CB8AC3E}">
        <p14:creationId xmlns:p14="http://schemas.microsoft.com/office/powerpoint/2010/main" val="3670714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078BC-BD69-BFF0-9C06-3976AAF66CE6}"/>
              </a:ext>
            </a:extLst>
          </p:cNvPr>
          <p:cNvSpPr>
            <a:spLocks noGrp="1"/>
          </p:cNvSpPr>
          <p:nvPr>
            <p:ph type="title"/>
          </p:nvPr>
        </p:nvSpPr>
        <p:spPr/>
        <p:txBody>
          <a:bodyPr/>
          <a:lstStyle/>
          <a:p>
            <a:r>
              <a:rPr lang="en-US" dirty="0"/>
              <a:t>Geofencing Background: 3</a:t>
            </a:r>
          </a:p>
        </p:txBody>
      </p:sp>
      <p:sp>
        <p:nvSpPr>
          <p:cNvPr id="3" name="Content Placeholder 2">
            <a:extLst>
              <a:ext uri="{FF2B5EF4-FFF2-40B4-BE49-F238E27FC236}">
                <a16:creationId xmlns:a16="http://schemas.microsoft.com/office/drawing/2014/main" id="{CB80BA42-E0B9-0300-7B12-12E3F120D4F8}"/>
              </a:ext>
            </a:extLst>
          </p:cNvPr>
          <p:cNvSpPr>
            <a:spLocks noGrp="1"/>
          </p:cNvSpPr>
          <p:nvPr>
            <p:ph idx="1"/>
          </p:nvPr>
        </p:nvSpPr>
        <p:spPr>
          <a:xfrm>
            <a:off x="609600" y="1219200"/>
            <a:ext cx="10972800" cy="5486400"/>
          </a:xfrm>
        </p:spPr>
        <p:txBody>
          <a:bodyPr/>
          <a:lstStyle/>
          <a:p>
            <a:r>
              <a:rPr lang="en-US" sz="2800" dirty="0"/>
              <a:t>Geofencing takes advantage of the location data stored by Google. </a:t>
            </a:r>
          </a:p>
          <a:p>
            <a:r>
              <a:rPr lang="en-US" sz="2800" dirty="0"/>
              <a:t>A geofence casts a virtual net around a particular location for a specific time frame.</a:t>
            </a:r>
          </a:p>
          <a:p>
            <a:r>
              <a:rPr lang="en-US" sz="2800" dirty="0"/>
              <a:t>A geofence warrant seeks to compel Google to disclose historical information about devices that were in the specified location within the specified time frame.</a:t>
            </a:r>
          </a:p>
          <a:p>
            <a:r>
              <a:rPr lang="en-US" sz="2800" dirty="0"/>
              <a:t>Once the government obtains the location information it can obtain subscriber information on those cell phones that entered the area, which will reveal identifiers of potential culprits and witnesses.</a:t>
            </a:r>
          </a:p>
        </p:txBody>
      </p:sp>
    </p:spTree>
    <p:extLst>
      <p:ext uri="{BB962C8B-B14F-4D97-AF65-F5344CB8AC3E}">
        <p14:creationId xmlns:p14="http://schemas.microsoft.com/office/powerpoint/2010/main" val="322673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BB313-709F-0059-EB08-238C08AC4BC8}"/>
              </a:ext>
            </a:extLst>
          </p:cNvPr>
          <p:cNvSpPr>
            <a:spLocks noGrp="1"/>
          </p:cNvSpPr>
          <p:nvPr>
            <p:ph type="title"/>
          </p:nvPr>
        </p:nvSpPr>
        <p:spPr/>
        <p:txBody>
          <a:bodyPr/>
          <a:lstStyle/>
          <a:p>
            <a:r>
              <a:rPr lang="en-US" dirty="0"/>
              <a:t>Does The 4</a:t>
            </a:r>
            <a:r>
              <a:rPr lang="en-US" baseline="30000" dirty="0"/>
              <a:t>th</a:t>
            </a:r>
            <a:r>
              <a:rPr lang="en-US" dirty="0"/>
              <a:t> Amendment Apply?</a:t>
            </a:r>
          </a:p>
        </p:txBody>
      </p:sp>
      <p:sp>
        <p:nvSpPr>
          <p:cNvPr id="3" name="Content Placeholder 2">
            <a:extLst>
              <a:ext uri="{FF2B5EF4-FFF2-40B4-BE49-F238E27FC236}">
                <a16:creationId xmlns:a16="http://schemas.microsoft.com/office/drawing/2014/main" id="{D1EF56E5-9118-D54F-60B5-614CD226F09F}"/>
              </a:ext>
            </a:extLst>
          </p:cNvPr>
          <p:cNvSpPr>
            <a:spLocks noGrp="1"/>
          </p:cNvSpPr>
          <p:nvPr>
            <p:ph idx="1"/>
          </p:nvPr>
        </p:nvSpPr>
        <p:spPr/>
        <p:txBody>
          <a:bodyPr/>
          <a:lstStyle/>
          <a:p>
            <a:r>
              <a:rPr lang="en-US" dirty="0"/>
              <a:t>An open question: Do geofencing warrants require a warrant supported by probable cause. </a:t>
            </a:r>
          </a:p>
          <a:p>
            <a:r>
              <a:rPr lang="en-US" dirty="0"/>
              <a:t>The government: No, because of limited geographical and temporal limitations</a:t>
            </a:r>
            <a:r>
              <a:rPr lang="en-US" i="1" dirty="0"/>
              <a:t>. Carpenter </a:t>
            </a:r>
            <a:r>
              <a:rPr lang="en-US" dirty="0"/>
              <a:t>does not apply.</a:t>
            </a:r>
          </a:p>
          <a:p>
            <a:r>
              <a:rPr lang="en-US" dirty="0"/>
              <a:t>The federal appeals courts are divided. </a:t>
            </a:r>
          </a:p>
          <a:p>
            <a:endParaRPr lang="en-US" dirty="0"/>
          </a:p>
        </p:txBody>
      </p:sp>
    </p:spTree>
    <p:extLst>
      <p:ext uri="{BB962C8B-B14F-4D97-AF65-F5344CB8AC3E}">
        <p14:creationId xmlns:p14="http://schemas.microsoft.com/office/powerpoint/2010/main" val="4797042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320EE-F93A-2D08-E0BC-8B81EDBA5BD9}"/>
              </a:ext>
            </a:extLst>
          </p:cNvPr>
          <p:cNvSpPr>
            <a:spLocks noGrp="1"/>
          </p:cNvSpPr>
          <p:nvPr>
            <p:ph type="title"/>
          </p:nvPr>
        </p:nvSpPr>
        <p:spPr/>
        <p:txBody>
          <a:bodyPr/>
          <a:lstStyle/>
          <a:p>
            <a:r>
              <a:rPr lang="en-US" dirty="0"/>
              <a:t>United States v. </a:t>
            </a:r>
            <a:r>
              <a:rPr lang="en-US" dirty="0" err="1"/>
              <a:t>Chatrie</a:t>
            </a:r>
            <a:r>
              <a:rPr lang="en-US" dirty="0"/>
              <a:t> (2024)</a:t>
            </a:r>
          </a:p>
        </p:txBody>
      </p:sp>
      <p:sp>
        <p:nvSpPr>
          <p:cNvPr id="3" name="Content Placeholder 2">
            <a:extLst>
              <a:ext uri="{FF2B5EF4-FFF2-40B4-BE49-F238E27FC236}">
                <a16:creationId xmlns:a16="http://schemas.microsoft.com/office/drawing/2014/main" id="{2D7B21C4-1479-5162-7253-15BB6D1CA9B6}"/>
              </a:ext>
            </a:extLst>
          </p:cNvPr>
          <p:cNvSpPr>
            <a:spLocks noGrp="1"/>
          </p:cNvSpPr>
          <p:nvPr>
            <p:ph idx="1"/>
          </p:nvPr>
        </p:nvSpPr>
        <p:spPr/>
        <p:txBody>
          <a:bodyPr/>
          <a:lstStyle/>
          <a:p>
            <a:r>
              <a:rPr lang="en-US" sz="2800" dirty="0" err="1"/>
              <a:t>Chatrie</a:t>
            </a:r>
            <a:r>
              <a:rPr lang="en-US" sz="2800" dirty="0"/>
              <a:t> had no reasonable expectation of privacy in the location history data. Reasons:</a:t>
            </a:r>
          </a:p>
          <a:p>
            <a:pPr lvl="1"/>
            <a:r>
              <a:rPr lang="en-US" sz="2800" dirty="0"/>
              <a:t>The limited temporal scope of the search (the government sought only two-hours-worth of </a:t>
            </a:r>
            <a:r>
              <a:rPr lang="en-US" sz="2800" dirty="0" err="1"/>
              <a:t>Chatrie’s</a:t>
            </a:r>
            <a:r>
              <a:rPr lang="en-US" sz="2800" dirty="0"/>
              <a:t> location history data.</a:t>
            </a:r>
          </a:p>
          <a:p>
            <a:pPr lvl="1"/>
            <a:r>
              <a:rPr lang="en-US" sz="2800" dirty="0" err="1"/>
              <a:t>Chatrie</a:t>
            </a:r>
            <a:r>
              <a:rPr lang="en-US" sz="2800" dirty="0"/>
              <a:t> had voluntarily turned on the option on his iPhone to track his location history, an option turned off by default</a:t>
            </a:r>
          </a:p>
        </p:txBody>
      </p:sp>
    </p:spTree>
    <p:extLst>
      <p:ext uri="{BB962C8B-B14F-4D97-AF65-F5344CB8AC3E}">
        <p14:creationId xmlns:p14="http://schemas.microsoft.com/office/powerpoint/2010/main" val="20712378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3EE10-5798-798F-49F8-841B27EE3CAF}"/>
              </a:ext>
            </a:extLst>
          </p:cNvPr>
          <p:cNvSpPr>
            <a:spLocks noGrp="1"/>
          </p:cNvSpPr>
          <p:nvPr>
            <p:ph type="title"/>
          </p:nvPr>
        </p:nvSpPr>
        <p:spPr/>
        <p:txBody>
          <a:bodyPr/>
          <a:lstStyle/>
          <a:p>
            <a:r>
              <a:rPr lang="en-US" dirty="0"/>
              <a:t>United States v. </a:t>
            </a:r>
            <a:r>
              <a:rPr lang="en-US"/>
              <a:t>Smith (2025)</a:t>
            </a:r>
            <a:endParaRPr lang="en-US" dirty="0"/>
          </a:p>
        </p:txBody>
      </p:sp>
      <p:sp>
        <p:nvSpPr>
          <p:cNvPr id="3" name="Content Placeholder 2">
            <a:extLst>
              <a:ext uri="{FF2B5EF4-FFF2-40B4-BE49-F238E27FC236}">
                <a16:creationId xmlns:a16="http://schemas.microsoft.com/office/drawing/2014/main" id="{EC486529-FE8E-7807-9D5A-DE74E61464EF}"/>
              </a:ext>
            </a:extLst>
          </p:cNvPr>
          <p:cNvSpPr>
            <a:spLocks noGrp="1"/>
          </p:cNvSpPr>
          <p:nvPr>
            <p:ph idx="1"/>
          </p:nvPr>
        </p:nvSpPr>
        <p:spPr>
          <a:xfrm>
            <a:off x="609600" y="1600201"/>
            <a:ext cx="10972800" cy="4648199"/>
          </a:xfrm>
        </p:spPr>
        <p:txBody>
          <a:bodyPr/>
          <a:lstStyle/>
          <a:p>
            <a:r>
              <a:rPr lang="en-US" sz="2600" dirty="0"/>
              <a:t>The Third Party doctrine did not apply because</a:t>
            </a:r>
          </a:p>
          <a:p>
            <a:pPr lvl="1"/>
            <a:r>
              <a:rPr lang="en-US" dirty="0"/>
              <a:t>The opt in process is hardly informed and may not even be voluntary.</a:t>
            </a:r>
          </a:p>
          <a:p>
            <a:pPr lvl="1"/>
            <a:r>
              <a:rPr lang="en-US" dirty="0"/>
              <a:t>Geofence warrants are general warrants which the Fourth Amendment prohibits.</a:t>
            </a:r>
          </a:p>
          <a:p>
            <a:pPr lvl="2"/>
            <a:r>
              <a:rPr lang="en-US" sz="2600" dirty="0"/>
              <a:t>They only state a temporal and geographic location where a user may turn up, never include a specific user to be identified, </a:t>
            </a:r>
          </a:p>
          <a:p>
            <a:pPr lvl="2"/>
            <a:r>
              <a:rPr lang="en-US" sz="2600" dirty="0"/>
              <a:t>They allow law enforcement to rummage through troves of location data from hundreds of millions of Google users without any description of the suspect or suspects to be found</a:t>
            </a:r>
          </a:p>
        </p:txBody>
      </p:sp>
    </p:spTree>
    <p:extLst>
      <p:ext uri="{BB962C8B-B14F-4D97-AF65-F5344CB8AC3E}">
        <p14:creationId xmlns:p14="http://schemas.microsoft.com/office/powerpoint/2010/main" val="575575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B5709-1F20-1F04-7993-9D5661F86EEC}"/>
              </a:ext>
            </a:extLst>
          </p:cNvPr>
          <p:cNvSpPr>
            <a:spLocks noGrp="1"/>
          </p:cNvSpPr>
          <p:nvPr>
            <p:ph type="title"/>
          </p:nvPr>
        </p:nvSpPr>
        <p:spPr/>
        <p:txBody>
          <a:bodyPr/>
          <a:lstStyle/>
          <a:p>
            <a:r>
              <a:rPr lang="en-US" dirty="0"/>
              <a:t>Overbreadth</a:t>
            </a:r>
          </a:p>
        </p:txBody>
      </p:sp>
      <p:sp>
        <p:nvSpPr>
          <p:cNvPr id="3" name="Content Placeholder 2">
            <a:extLst>
              <a:ext uri="{FF2B5EF4-FFF2-40B4-BE49-F238E27FC236}">
                <a16:creationId xmlns:a16="http://schemas.microsoft.com/office/drawing/2014/main" id="{2E399FA8-F94B-8FA7-FAFD-ABB62D177994}"/>
              </a:ext>
            </a:extLst>
          </p:cNvPr>
          <p:cNvSpPr>
            <a:spLocks noGrp="1"/>
          </p:cNvSpPr>
          <p:nvPr>
            <p:ph idx="1"/>
          </p:nvPr>
        </p:nvSpPr>
        <p:spPr>
          <a:xfrm>
            <a:off x="609600" y="1219200"/>
            <a:ext cx="10972800" cy="4114799"/>
          </a:xfrm>
        </p:spPr>
        <p:txBody>
          <a:bodyPr/>
          <a:lstStyle/>
          <a:p>
            <a:r>
              <a:rPr lang="en-US" dirty="0"/>
              <a:t>The Fourth Amendment imposes two requirements on search warrants: (1) “no Warrants shall issue, but upon probable cause,” and (2) search warrants must “particularly </a:t>
            </a:r>
            <a:r>
              <a:rPr lang="en-US" dirty="0" err="1"/>
              <a:t>describ</a:t>
            </a:r>
            <a:r>
              <a:rPr lang="en-US" dirty="0"/>
              <a:t>[e] . . . the . . . things to be seized.” </a:t>
            </a:r>
          </a:p>
          <a:p>
            <a:r>
              <a:rPr lang="en-US" dirty="0"/>
              <a:t>A search warrant is overbroad when it identifies items to be seized where there is no showing of probable cause that seizing the items will provide evidence of criminal activity.</a:t>
            </a:r>
          </a:p>
          <a:p>
            <a:r>
              <a:rPr lang="en-US" dirty="0"/>
              <a:t>A warrant lacks particularity when it does not escribe the items to be searched and/or seized in sufficient detail.</a:t>
            </a:r>
          </a:p>
          <a:p>
            <a:endParaRPr lang="en-US" dirty="0"/>
          </a:p>
        </p:txBody>
      </p:sp>
    </p:spTree>
    <p:extLst>
      <p:ext uri="{BB962C8B-B14F-4D97-AF65-F5344CB8AC3E}">
        <p14:creationId xmlns:p14="http://schemas.microsoft.com/office/powerpoint/2010/main" val="142217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E4096B-C595-214E-6995-BB0F2986165C}"/>
              </a:ext>
            </a:extLst>
          </p:cNvPr>
          <p:cNvSpPr>
            <a:spLocks noGrp="1"/>
          </p:cNvSpPr>
          <p:nvPr>
            <p:ph type="title"/>
          </p:nvPr>
        </p:nvSpPr>
        <p:spPr/>
        <p:txBody>
          <a:bodyPr/>
          <a:lstStyle/>
          <a:p>
            <a:r>
              <a:rPr lang="en-US" dirty="0"/>
              <a:t>An Example: </a:t>
            </a:r>
            <a:r>
              <a:rPr lang="en-US" i="1" dirty="0"/>
              <a:t>United States v. Galpin </a:t>
            </a:r>
            <a:r>
              <a:rPr lang="en-US" dirty="0"/>
              <a:t>(2013)</a:t>
            </a:r>
          </a:p>
        </p:txBody>
      </p:sp>
      <p:sp>
        <p:nvSpPr>
          <p:cNvPr id="3" name="Content Placeholder 2">
            <a:extLst>
              <a:ext uri="{FF2B5EF4-FFF2-40B4-BE49-F238E27FC236}">
                <a16:creationId xmlns:a16="http://schemas.microsoft.com/office/drawing/2014/main" id="{E2FF1D37-D090-EDA8-4327-BFFD15F12D15}"/>
              </a:ext>
            </a:extLst>
          </p:cNvPr>
          <p:cNvSpPr>
            <a:spLocks noGrp="1"/>
          </p:cNvSpPr>
          <p:nvPr>
            <p:ph idx="1"/>
          </p:nvPr>
        </p:nvSpPr>
        <p:spPr>
          <a:xfrm>
            <a:off x="533400" y="1219200"/>
            <a:ext cx="10972800" cy="5105400"/>
          </a:xfrm>
        </p:spPr>
        <p:txBody>
          <a:bodyPr/>
          <a:lstStyle/>
          <a:p>
            <a:r>
              <a:rPr lang="en-US" sz="2800" dirty="0"/>
              <a:t>Galpin violated New York Correction Law § 168-f(4): “Any sex offender shall register with the division no later than ten calendar days after any change of address, internet accounts with internet access providers belonging to such offender, internet identifiers that such offender uses, or his or her status of enrollment, attendance, employment or residence at any institution of higher education.” </a:t>
            </a:r>
          </a:p>
          <a:p>
            <a:r>
              <a:rPr lang="en-US" sz="2800" dirty="0"/>
              <a:t>With probable cause to think Galpin committed the crime of not registering, the government obtained a warrant to search his computers and phones to look for evidence of child pornography and evidence of sexual abuse of children.</a:t>
            </a:r>
          </a:p>
        </p:txBody>
      </p:sp>
    </p:spTree>
    <p:extLst>
      <p:ext uri="{BB962C8B-B14F-4D97-AF65-F5344CB8AC3E}">
        <p14:creationId xmlns:p14="http://schemas.microsoft.com/office/powerpoint/2010/main" val="3807066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8C9DA-4281-4BB5-D3CF-EAFC093506CA}"/>
              </a:ext>
            </a:extLst>
          </p:cNvPr>
          <p:cNvSpPr>
            <a:spLocks noGrp="1"/>
          </p:cNvSpPr>
          <p:nvPr>
            <p:ph type="title"/>
          </p:nvPr>
        </p:nvSpPr>
        <p:spPr/>
        <p:txBody>
          <a:bodyPr/>
          <a:lstStyle/>
          <a:p>
            <a:r>
              <a:rPr lang="en-US" dirty="0"/>
              <a:t>What the Forensic Specialist Did</a:t>
            </a:r>
          </a:p>
        </p:txBody>
      </p:sp>
      <p:sp>
        <p:nvSpPr>
          <p:cNvPr id="3" name="Content Placeholder 2">
            <a:extLst>
              <a:ext uri="{FF2B5EF4-FFF2-40B4-BE49-F238E27FC236}">
                <a16:creationId xmlns:a16="http://schemas.microsoft.com/office/drawing/2014/main" id="{0EC454AE-D61F-67BF-4532-519DAAB0A39F}"/>
              </a:ext>
            </a:extLst>
          </p:cNvPr>
          <p:cNvSpPr>
            <a:spLocks noGrp="1"/>
          </p:cNvSpPr>
          <p:nvPr>
            <p:ph idx="1"/>
          </p:nvPr>
        </p:nvSpPr>
        <p:spPr/>
        <p:txBody>
          <a:bodyPr/>
          <a:lstStyle/>
          <a:p>
            <a:r>
              <a:rPr lang="en-US" dirty="0"/>
              <a:t>She searched all of the images and text files on the computer and storage media.</a:t>
            </a:r>
          </a:p>
          <a:p>
            <a:r>
              <a:rPr lang="en-US" dirty="0"/>
              <a:t>She opened and viewed every video file, and </a:t>
            </a:r>
          </a:p>
          <a:p>
            <a:r>
              <a:rPr lang="en-US" dirty="0"/>
              <a:t>conducted a search of the entire hard drive. </a:t>
            </a:r>
          </a:p>
          <a:p>
            <a:pPr marL="0" indent="0">
              <a:buNone/>
            </a:pPr>
            <a:endParaRPr lang="en-US" dirty="0"/>
          </a:p>
        </p:txBody>
      </p:sp>
    </p:spTree>
    <p:extLst>
      <p:ext uri="{BB962C8B-B14F-4D97-AF65-F5344CB8AC3E}">
        <p14:creationId xmlns:p14="http://schemas.microsoft.com/office/powerpoint/2010/main" val="3499621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6774F-690F-7350-D45C-7549DA64D5C8}"/>
              </a:ext>
            </a:extLst>
          </p:cNvPr>
          <p:cNvSpPr>
            <a:spLocks noGrp="1"/>
          </p:cNvSpPr>
          <p:nvPr>
            <p:ph type="title"/>
          </p:nvPr>
        </p:nvSpPr>
        <p:spPr/>
        <p:txBody>
          <a:bodyPr/>
          <a:lstStyle/>
          <a:p>
            <a:r>
              <a:rPr lang="en-US" dirty="0"/>
              <a:t>Overbreadth</a:t>
            </a:r>
          </a:p>
        </p:txBody>
      </p:sp>
      <p:sp>
        <p:nvSpPr>
          <p:cNvPr id="3" name="Content Placeholder 2">
            <a:extLst>
              <a:ext uri="{FF2B5EF4-FFF2-40B4-BE49-F238E27FC236}">
                <a16:creationId xmlns:a16="http://schemas.microsoft.com/office/drawing/2014/main" id="{D23BE593-1913-4F3A-9DE8-B7EA77C09FED}"/>
              </a:ext>
            </a:extLst>
          </p:cNvPr>
          <p:cNvSpPr>
            <a:spLocks noGrp="1"/>
          </p:cNvSpPr>
          <p:nvPr>
            <p:ph idx="1"/>
          </p:nvPr>
        </p:nvSpPr>
        <p:spPr>
          <a:xfrm>
            <a:off x="577516" y="1219200"/>
            <a:ext cx="10972800" cy="4114799"/>
          </a:xfrm>
        </p:spPr>
        <p:txBody>
          <a:bodyPr/>
          <a:lstStyle/>
          <a:p>
            <a:r>
              <a:rPr lang="en-US" dirty="0"/>
              <a:t>A search warrant is overbroad when it identifies items to be seized where there is no showing of probable cause that seizing the items will provide evidence of criminal activity.</a:t>
            </a:r>
          </a:p>
          <a:p>
            <a:r>
              <a:rPr lang="en-US" dirty="0"/>
              <a:t>What is the crime that was the basis of the warrant: Failure to register as a sex offender. </a:t>
            </a:r>
          </a:p>
          <a:p>
            <a:r>
              <a:rPr lang="en-US" dirty="0"/>
              <a:t>Was there a showing that the forensic specialist’s searches would yield evidence related to the failure to register? </a:t>
            </a:r>
          </a:p>
          <a:p>
            <a:r>
              <a:rPr lang="en-US" dirty="0"/>
              <a:t>The court answers “No.” “There is little indication as to whether the forensic examiner’s search was even directed — much less properly limited — to those files that would substantiate a registration violation.” Galpin at 451.</a:t>
            </a:r>
          </a:p>
        </p:txBody>
      </p:sp>
    </p:spTree>
    <p:extLst>
      <p:ext uri="{BB962C8B-B14F-4D97-AF65-F5344CB8AC3E}">
        <p14:creationId xmlns:p14="http://schemas.microsoft.com/office/powerpoint/2010/main" val="3399392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2FC55-9999-DBE7-417E-AFB18344949E}"/>
              </a:ext>
            </a:extLst>
          </p:cNvPr>
          <p:cNvSpPr>
            <a:spLocks noGrp="1"/>
          </p:cNvSpPr>
          <p:nvPr>
            <p:ph type="title"/>
          </p:nvPr>
        </p:nvSpPr>
        <p:spPr/>
        <p:txBody>
          <a:bodyPr/>
          <a:lstStyle/>
          <a:p>
            <a:r>
              <a:rPr lang="en-US" dirty="0"/>
              <a:t>Particularity </a:t>
            </a:r>
          </a:p>
        </p:txBody>
      </p:sp>
      <p:sp>
        <p:nvSpPr>
          <p:cNvPr id="3" name="Content Placeholder 2">
            <a:extLst>
              <a:ext uri="{FF2B5EF4-FFF2-40B4-BE49-F238E27FC236}">
                <a16:creationId xmlns:a16="http://schemas.microsoft.com/office/drawing/2014/main" id="{20153368-1BE0-FC5F-F9AB-E351E45057D7}"/>
              </a:ext>
            </a:extLst>
          </p:cNvPr>
          <p:cNvSpPr>
            <a:spLocks noGrp="1"/>
          </p:cNvSpPr>
          <p:nvPr>
            <p:ph idx="1"/>
          </p:nvPr>
        </p:nvSpPr>
        <p:spPr/>
        <p:txBody>
          <a:bodyPr/>
          <a:lstStyle/>
          <a:p>
            <a:r>
              <a:rPr lang="en-US" dirty="0"/>
              <a:t>Compare overbreadth: A search warrant is overbroad when </a:t>
            </a:r>
            <a:r>
              <a:rPr lang="en-US" i="1" dirty="0"/>
              <a:t>it identifies items to be seized </a:t>
            </a:r>
            <a:r>
              <a:rPr lang="en-US" dirty="0"/>
              <a:t>where there is no showing of probable cause that seizing the items will provide evidence of criminal activity.</a:t>
            </a:r>
          </a:p>
          <a:p>
            <a:r>
              <a:rPr lang="en-US" dirty="0"/>
              <a:t>A warrant is not sufficiently particular when </a:t>
            </a:r>
            <a:r>
              <a:rPr lang="en-US" i="1" dirty="0"/>
              <a:t>it fails to identify the items </a:t>
            </a:r>
            <a:r>
              <a:rPr lang="en-US" dirty="0"/>
              <a:t>to be search or seized with sufficient detail. </a:t>
            </a:r>
          </a:p>
          <a:p>
            <a:pPr marL="0" indent="0">
              <a:buNone/>
            </a:pPr>
            <a:endParaRPr lang="en-US" dirty="0"/>
          </a:p>
        </p:txBody>
      </p:sp>
    </p:spTree>
    <p:extLst>
      <p:ext uri="{BB962C8B-B14F-4D97-AF65-F5344CB8AC3E}">
        <p14:creationId xmlns:p14="http://schemas.microsoft.com/office/powerpoint/2010/main" val="464290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96FD2-82EA-C703-6B24-78D1BBBD6834}"/>
              </a:ext>
            </a:extLst>
          </p:cNvPr>
          <p:cNvSpPr>
            <a:spLocks noGrp="1"/>
          </p:cNvSpPr>
          <p:nvPr>
            <p:ph type="title"/>
          </p:nvPr>
        </p:nvSpPr>
        <p:spPr/>
        <p:txBody>
          <a:bodyPr/>
          <a:lstStyle/>
          <a:p>
            <a:r>
              <a:rPr lang="en-US" dirty="0"/>
              <a:t>Seizure of Email and Electronic Records</a:t>
            </a:r>
          </a:p>
        </p:txBody>
      </p:sp>
      <p:sp>
        <p:nvSpPr>
          <p:cNvPr id="3" name="Content Placeholder 2">
            <a:extLst>
              <a:ext uri="{FF2B5EF4-FFF2-40B4-BE49-F238E27FC236}">
                <a16:creationId xmlns:a16="http://schemas.microsoft.com/office/drawing/2014/main" id="{F6901E09-168B-990F-3D3A-F505B90F27FB}"/>
              </a:ext>
            </a:extLst>
          </p:cNvPr>
          <p:cNvSpPr>
            <a:spLocks noGrp="1"/>
          </p:cNvSpPr>
          <p:nvPr>
            <p:ph idx="1"/>
          </p:nvPr>
        </p:nvSpPr>
        <p:spPr>
          <a:xfrm>
            <a:off x="533400" y="1417639"/>
            <a:ext cx="10972800" cy="4114799"/>
          </a:xfrm>
        </p:spPr>
        <p:txBody>
          <a:bodyPr/>
          <a:lstStyle/>
          <a:p>
            <a:r>
              <a:rPr lang="en-US" i="1" dirty="0"/>
              <a:t>Some courts</a:t>
            </a:r>
            <a:r>
              <a:rPr lang="en-US" dirty="0"/>
              <a:t>: the warrant was overbroad because the government will seize large quantities of email for which it has not established probable cause.</a:t>
            </a:r>
          </a:p>
          <a:p>
            <a:r>
              <a:rPr lang="en-US" i="1" dirty="0"/>
              <a:t>Most courts: </a:t>
            </a:r>
            <a:r>
              <a:rPr lang="en-US" dirty="0"/>
              <a:t>Not overbroad—probable cause is not required for </a:t>
            </a:r>
            <a:r>
              <a:rPr lang="en-US" i="1" dirty="0"/>
              <a:t>all</a:t>
            </a:r>
            <a:r>
              <a:rPr lang="en-US" dirty="0"/>
              <a:t> documents that law enforcement agents conducting the search will see with a warrants for seizure of physical file cabinets, likewise for electronic storage devices.</a:t>
            </a:r>
          </a:p>
          <a:p>
            <a:pPr lvl="1"/>
            <a:r>
              <a:rPr lang="en-US" dirty="0"/>
              <a:t>A Facebook search warrant satisfied particularity when it sought the contents of a specific account to look for information about communications among the West End Criminal Enterprise, and evidence regarding Hobbs Act robbery and conspiracy.</a:t>
            </a:r>
          </a:p>
        </p:txBody>
      </p:sp>
    </p:spTree>
    <p:extLst>
      <p:ext uri="{BB962C8B-B14F-4D97-AF65-F5344CB8AC3E}">
        <p14:creationId xmlns:p14="http://schemas.microsoft.com/office/powerpoint/2010/main" val="414425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DA352-157D-6982-37B9-9EFE35115C69}"/>
              </a:ext>
            </a:extLst>
          </p:cNvPr>
          <p:cNvSpPr>
            <a:spLocks noGrp="1"/>
          </p:cNvSpPr>
          <p:nvPr>
            <p:ph type="title"/>
          </p:nvPr>
        </p:nvSpPr>
        <p:spPr/>
        <p:txBody>
          <a:bodyPr/>
          <a:lstStyle/>
          <a:p>
            <a:r>
              <a:rPr lang="en-US" dirty="0"/>
              <a:t>The Plain View Doctrine 1</a:t>
            </a:r>
          </a:p>
        </p:txBody>
      </p:sp>
      <p:sp>
        <p:nvSpPr>
          <p:cNvPr id="3" name="Content Placeholder 2">
            <a:extLst>
              <a:ext uri="{FF2B5EF4-FFF2-40B4-BE49-F238E27FC236}">
                <a16:creationId xmlns:a16="http://schemas.microsoft.com/office/drawing/2014/main" id="{802BDDBA-FB58-0B06-F6CA-A8D291A41232}"/>
              </a:ext>
            </a:extLst>
          </p:cNvPr>
          <p:cNvSpPr>
            <a:spLocks noGrp="1"/>
          </p:cNvSpPr>
          <p:nvPr>
            <p:ph idx="1"/>
          </p:nvPr>
        </p:nvSpPr>
        <p:spPr>
          <a:xfrm>
            <a:off x="609600" y="1371600"/>
            <a:ext cx="10972800" cy="5105400"/>
          </a:xfrm>
        </p:spPr>
        <p:txBody>
          <a:bodyPr/>
          <a:lstStyle/>
          <a:p>
            <a:r>
              <a:rPr lang="en-US" dirty="0"/>
              <a:t>In the conduct of a search, the plain view doctrine allows the government to seize items without a warrant if it is immediately apparent that they are evidence of crime. </a:t>
            </a:r>
          </a:p>
          <a:p>
            <a:r>
              <a:rPr lang="en-US" sz="2800" b="0" i="1" u="none" strike="noStrike" baseline="0" dirty="0">
                <a:solidFill>
                  <a:srgbClr val="000000"/>
                </a:solidFill>
              </a:rPr>
              <a:t>Ninth Circuit: T</a:t>
            </a:r>
            <a:r>
              <a:rPr lang="en-US" sz="2800" b="0" i="0" u="none" strike="noStrike" baseline="0" dirty="0">
                <a:solidFill>
                  <a:srgbClr val="000000"/>
                </a:solidFill>
              </a:rPr>
              <a:t>here is currently no way to ascertain the content of a file without opening it and files containing evidence of a crime may be intermingled with millions of innocuous files, so: “By necessity, government efforts to locate particular files will require examining a great many other files to exclude the possibility that the sought-after data are concealed there.” </a:t>
            </a:r>
          </a:p>
          <a:p>
            <a:pPr lvl="2"/>
            <a:r>
              <a:rPr lang="en-US" sz="2000" b="0" i="1" u="none" strike="noStrike" baseline="0" dirty="0">
                <a:solidFill>
                  <a:srgbClr val="000000"/>
                </a:solidFill>
              </a:rPr>
              <a:t>United States v. Comprehensive Drug Testing, Inc., </a:t>
            </a:r>
            <a:r>
              <a:rPr lang="en-US" sz="2000" b="0" i="0" u="none" strike="noStrike" baseline="0" dirty="0">
                <a:solidFill>
                  <a:srgbClr val="000000"/>
                </a:solidFill>
              </a:rPr>
              <a:t>621 F.3d 1162, 1176 (9th Cir. 2010) (</a:t>
            </a:r>
            <a:r>
              <a:rPr lang="en-US" sz="2000" b="0" i="0" u="none" strike="noStrike" baseline="0" dirty="0" err="1">
                <a:solidFill>
                  <a:srgbClr val="000000"/>
                </a:solidFill>
              </a:rPr>
              <a:t>en</a:t>
            </a:r>
            <a:r>
              <a:rPr lang="en-US" sz="2000" b="0" i="0" u="none" strike="noStrike" baseline="0" dirty="0">
                <a:solidFill>
                  <a:srgbClr val="000000"/>
                </a:solidFill>
              </a:rPr>
              <a:t> banc) (per </a:t>
            </a:r>
            <a:r>
              <a:rPr lang="en-US" sz="2000" b="0" i="0" u="none" strike="noStrike" baseline="0" dirty="0" err="1">
                <a:solidFill>
                  <a:srgbClr val="000000"/>
                </a:solidFill>
              </a:rPr>
              <a:t>curiam</a:t>
            </a:r>
            <a:r>
              <a:rPr lang="en-US" sz="2000" b="0" i="0" u="none" strike="noStrike" baseline="0" dirty="0">
                <a:solidFill>
                  <a:srgbClr val="000000"/>
                </a:solidFill>
              </a:rPr>
              <a:t>).</a:t>
            </a:r>
          </a:p>
          <a:p>
            <a:r>
              <a:rPr lang="en-US" sz="1800" b="0" i="0" u="none" strike="noStrike" baseline="0" dirty="0">
                <a:solidFill>
                  <a:srgbClr val="000000"/>
                </a:solidFill>
                <a:latin typeface="Palatino LT Std"/>
              </a:rPr>
              <a:t> </a:t>
            </a:r>
            <a:endParaRPr lang="en-US" dirty="0"/>
          </a:p>
        </p:txBody>
      </p:sp>
    </p:spTree>
    <p:extLst>
      <p:ext uri="{BB962C8B-B14F-4D97-AF65-F5344CB8AC3E}">
        <p14:creationId xmlns:p14="http://schemas.microsoft.com/office/powerpoint/2010/main" val="3680138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7229B-1F5D-3893-9163-75BEE3D4F4C0}"/>
              </a:ext>
            </a:extLst>
          </p:cNvPr>
          <p:cNvSpPr>
            <a:spLocks noGrp="1"/>
          </p:cNvSpPr>
          <p:nvPr>
            <p:ph type="title"/>
          </p:nvPr>
        </p:nvSpPr>
        <p:spPr/>
        <p:txBody>
          <a:bodyPr/>
          <a:lstStyle/>
          <a:p>
            <a:r>
              <a:rPr lang="en-US" dirty="0"/>
              <a:t>The Plain View Doctrine 2</a:t>
            </a:r>
          </a:p>
        </p:txBody>
      </p:sp>
      <p:sp>
        <p:nvSpPr>
          <p:cNvPr id="3" name="Content Placeholder 2">
            <a:extLst>
              <a:ext uri="{FF2B5EF4-FFF2-40B4-BE49-F238E27FC236}">
                <a16:creationId xmlns:a16="http://schemas.microsoft.com/office/drawing/2014/main" id="{07AB217F-5BEC-A83E-BBDF-62ECF80B14F1}"/>
              </a:ext>
            </a:extLst>
          </p:cNvPr>
          <p:cNvSpPr>
            <a:spLocks noGrp="1"/>
          </p:cNvSpPr>
          <p:nvPr>
            <p:ph idx="1"/>
          </p:nvPr>
        </p:nvSpPr>
        <p:spPr>
          <a:xfrm>
            <a:off x="609600" y="1143000"/>
            <a:ext cx="10972800" cy="5562600"/>
          </a:xfrm>
        </p:spPr>
        <p:txBody>
          <a:bodyPr/>
          <a:lstStyle/>
          <a:p>
            <a:r>
              <a:rPr lang="en-US" sz="2800" b="0" i="0" u="none" strike="noStrike" baseline="0" dirty="0">
                <a:solidFill>
                  <a:srgbClr val="000000"/>
                </a:solidFill>
              </a:rPr>
              <a:t>“Once the government has obtained authorization to search the hard drive, the government may claim that the contents of every file it chose to open were in plain view and, therefore, admissible even if they implicate the defendant in a crime not contemplated by the warrant.”</a:t>
            </a:r>
          </a:p>
          <a:p>
            <a:r>
              <a:rPr lang="en-US" sz="2800" b="0" i="0" u="none" strike="noStrike" baseline="0" dirty="0">
                <a:solidFill>
                  <a:srgbClr val="000000"/>
                </a:solidFill>
              </a:rPr>
              <a:t> There is a serious risk that every warrant for electronic information will become, in effect, a general warrant, rendering the Fourth Amendment irrelevant. This threat demands a heightened sensitivity to the particularity requirement in the context of digital searches.”</a:t>
            </a:r>
          </a:p>
          <a:p>
            <a:r>
              <a:rPr lang="en-US" sz="2800" dirty="0"/>
              <a:t>But no court has yet rejected the plain view doctrine in the context of electronic searches. Commentators have expressed strong reservations.</a:t>
            </a:r>
          </a:p>
        </p:txBody>
      </p:sp>
    </p:spTree>
    <p:extLst>
      <p:ext uri="{BB962C8B-B14F-4D97-AF65-F5344CB8AC3E}">
        <p14:creationId xmlns:p14="http://schemas.microsoft.com/office/powerpoint/2010/main" val="2054118228"/>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1416</TotalTime>
  <Words>1315</Words>
  <Application>Microsoft Office PowerPoint</Application>
  <PresentationFormat>Widescreen</PresentationFormat>
  <Paragraphs>67</Paragraphs>
  <Slides>15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Garamond</vt:lpstr>
      <vt:lpstr>Google Sans</vt:lpstr>
      <vt:lpstr>Palatino LT Std</vt:lpstr>
      <vt:lpstr>Wingdings</vt:lpstr>
      <vt:lpstr>Edge</vt:lpstr>
      <vt:lpstr>4th Am.: Geofencing</vt:lpstr>
      <vt:lpstr>Overbreadth</vt:lpstr>
      <vt:lpstr>An Example: United States v. Galpin (2013)</vt:lpstr>
      <vt:lpstr>What the Forensic Specialist Did</vt:lpstr>
      <vt:lpstr>Overbreadth</vt:lpstr>
      <vt:lpstr>Particularity </vt:lpstr>
      <vt:lpstr>Seizure of Email and Electronic Records</vt:lpstr>
      <vt:lpstr>The Plain View Doctrine 1</vt:lpstr>
      <vt:lpstr>The Plain View Doctrine 2</vt:lpstr>
      <vt:lpstr>Geofencing: Background 1</vt:lpstr>
      <vt:lpstr>Geofencing Background 2</vt:lpstr>
      <vt:lpstr>Geofencing Background: 3</vt:lpstr>
      <vt:lpstr>Does The 4th Amendment Apply?</vt:lpstr>
      <vt:lpstr>United States v. Chatrie (2024)</vt:lpstr>
      <vt:lpstr>United States v. Smith (2025)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 richardwarner</cp:lastModifiedBy>
  <cp:revision>287</cp:revision>
  <dcterms:created xsi:type="dcterms:W3CDTF">2008-02-21T14:28:24Z</dcterms:created>
  <dcterms:modified xsi:type="dcterms:W3CDTF">2025-02-22T18:48:51Z</dcterms:modified>
</cp:coreProperties>
</file>